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4119" r:id="rId1"/>
    <p:sldMasterId id="2147484366" r:id="rId2"/>
  </p:sldMasterIdLst>
  <p:notesMasterIdLst>
    <p:notesMasterId r:id="rId6"/>
  </p:notesMasterIdLst>
  <p:handoutMasterIdLst>
    <p:handoutMasterId r:id="rId7"/>
  </p:handoutMasterIdLst>
  <p:sldIdLst>
    <p:sldId id="717" r:id="rId3"/>
    <p:sldId id="673" r:id="rId4"/>
    <p:sldId id="716" r:id="rId5"/>
  </p:sldIdLst>
  <p:sldSz cx="9144000" cy="6858000" type="screen4x3"/>
  <p:notesSz cx="6797675" cy="9926638"/>
  <p:custDataLst>
    <p:tags r:id="rId8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504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008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651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018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75246" algn="l" defTabSz="91008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30271" algn="l" defTabSz="91008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185311" algn="l" defTabSz="91008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40367" algn="l" defTabSz="91008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ина Козлова" initials="ИК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3AD105"/>
    <a:srgbClr val="FFFF99"/>
    <a:srgbClr val="006600"/>
    <a:srgbClr val="FF6600"/>
    <a:srgbClr val="EDA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4" autoAdjust="0"/>
    <p:restoredTop sz="97284" autoAdjust="0"/>
  </p:normalViewPr>
  <p:slideViewPr>
    <p:cSldViewPr>
      <p:cViewPr>
        <p:scale>
          <a:sx n="110" d="100"/>
          <a:sy n="110" d="100"/>
        </p:scale>
        <p:origin x="-160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48" y="-102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895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6895"/>
          </a:xfrm>
          <a:prstGeom prst="rect">
            <a:avLst/>
          </a:prstGeom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4DD84DB-BBA2-4449-B05E-F8AC933C0F40}" type="datetimeFigureOut">
              <a:rPr lang="en-US" altLang="ru-RU"/>
              <a:pPr>
                <a:defRPr/>
              </a:pPr>
              <a:t>9/30/2020</a:t>
            </a:fld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36"/>
            <a:ext cx="2946247" cy="496894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26" y="9428136"/>
            <a:ext cx="2946246" cy="496894"/>
          </a:xfrm>
          <a:prstGeom prst="rect">
            <a:avLst/>
          </a:prstGeom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3251E68-E659-41E4-80D8-C793B8E4056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28457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895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6895"/>
          </a:xfrm>
          <a:prstGeom prst="rect">
            <a:avLst/>
          </a:prstGeom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1165AC8-DDA9-4204-B890-7044B588625D}" type="datetimeFigureOut">
              <a:rPr lang="ru-RU" altLang="ru-RU"/>
              <a:pPr>
                <a:defRPr/>
              </a:pPr>
              <a:t>30.09.2020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2" tIns="46241" rIns="92482" bIns="4624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88" y="4714872"/>
            <a:ext cx="5439101" cy="4467228"/>
          </a:xfrm>
          <a:prstGeom prst="rect">
            <a:avLst/>
          </a:prstGeom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36"/>
            <a:ext cx="2946247" cy="496894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428136"/>
            <a:ext cx="2946246" cy="496894"/>
          </a:xfrm>
          <a:prstGeom prst="rect">
            <a:avLst/>
          </a:prstGeom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FDB2492-9287-4476-B881-1522722E77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954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50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00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6513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01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75246" algn="l" defTabSz="910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0271" algn="l" defTabSz="910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5311" algn="l" defTabSz="910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0367" algn="l" defTabSz="910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ea typeface="ＭＳ Ｐゴシック" pitchFamily="34" charset="-128"/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1420" indent="-28900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6030" indent="-23120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8442" indent="-23120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0854" indent="-23120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43266" indent="-231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05679" indent="-231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68091" indent="-231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30503" indent="-231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C22002B-43A3-40E4-A5D7-057E737E45E2}" type="slidenum">
              <a:rPr lang="ru-RU" altLang="ru-RU" smtClean="0">
                <a:solidFill>
                  <a:prstClr val="black"/>
                </a:solidFill>
              </a:rPr>
              <a:pPr/>
              <a:t>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8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ACB4E-EBB6-4A8A-864F-CFE3BBC8128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942972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0FF4C-0A67-4671-B295-C762DE22D17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372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73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F38E4-1325-4434-A335-29AA75F7BF2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4488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766774"/>
            <a:ext cx="9169400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7" y="5876952"/>
            <a:ext cx="1368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198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6" y="2984500"/>
            <a:ext cx="2082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8" y="188914"/>
            <a:ext cx="1368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983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ACB4E-EBB6-4A8A-864F-CFE3BBC8128C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8318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ACB4E-EBB6-4A8A-864F-CFE3BBC8128C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3379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9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0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0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1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52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02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53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03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D0596-6123-4F9B-92BE-4E0AD134DF8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88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D60A5-F05E-4825-87B9-BD43E4A7544F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68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45" indent="0">
              <a:buNone/>
              <a:defRPr sz="2000" b="1"/>
            </a:lvl2pPr>
            <a:lvl3pPr marL="910082" indent="0">
              <a:buNone/>
              <a:defRPr sz="1800" b="1"/>
            </a:lvl3pPr>
            <a:lvl4pPr marL="1365139" indent="0">
              <a:buNone/>
              <a:defRPr sz="1600" b="1"/>
            </a:lvl4pPr>
            <a:lvl5pPr marL="1820182" indent="0">
              <a:buNone/>
              <a:defRPr sz="1600" b="1"/>
            </a:lvl5pPr>
            <a:lvl6pPr marL="2275246" indent="0">
              <a:buNone/>
              <a:defRPr sz="1600" b="1"/>
            </a:lvl6pPr>
            <a:lvl7pPr marL="2730271" indent="0">
              <a:buNone/>
              <a:defRPr sz="1600" b="1"/>
            </a:lvl7pPr>
            <a:lvl8pPr marL="3185311" indent="0">
              <a:buNone/>
              <a:defRPr sz="1600" b="1"/>
            </a:lvl8pPr>
            <a:lvl9pPr marL="364036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45" indent="0">
              <a:buNone/>
              <a:defRPr sz="2000" b="1"/>
            </a:lvl2pPr>
            <a:lvl3pPr marL="910082" indent="0">
              <a:buNone/>
              <a:defRPr sz="1800" b="1"/>
            </a:lvl3pPr>
            <a:lvl4pPr marL="1365139" indent="0">
              <a:buNone/>
              <a:defRPr sz="1600" b="1"/>
            </a:lvl4pPr>
            <a:lvl5pPr marL="1820182" indent="0">
              <a:buNone/>
              <a:defRPr sz="1600" b="1"/>
            </a:lvl5pPr>
            <a:lvl6pPr marL="2275246" indent="0">
              <a:buNone/>
              <a:defRPr sz="1600" b="1"/>
            </a:lvl6pPr>
            <a:lvl7pPr marL="2730271" indent="0">
              <a:buNone/>
              <a:defRPr sz="1600" b="1"/>
            </a:lvl7pPr>
            <a:lvl8pPr marL="3185311" indent="0">
              <a:buNone/>
              <a:defRPr sz="1600" b="1"/>
            </a:lvl8pPr>
            <a:lvl9pPr marL="364036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F6D2A-EC74-46F5-9338-09F367E0D890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47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6FCAC-101D-4EC3-B391-07B9E18D51FD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4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ACB4E-EBB6-4A8A-864F-CFE3BBC8128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554110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BF632-2478-430D-AB84-90E30E9102CA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85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4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8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045" indent="0">
              <a:buNone/>
              <a:defRPr sz="1200"/>
            </a:lvl2pPr>
            <a:lvl3pPr marL="910082" indent="0">
              <a:buNone/>
              <a:defRPr sz="1000"/>
            </a:lvl3pPr>
            <a:lvl4pPr marL="1365139" indent="0">
              <a:buNone/>
              <a:defRPr sz="900"/>
            </a:lvl4pPr>
            <a:lvl5pPr marL="1820182" indent="0">
              <a:buNone/>
              <a:defRPr sz="900"/>
            </a:lvl5pPr>
            <a:lvl6pPr marL="2275246" indent="0">
              <a:buNone/>
              <a:defRPr sz="900"/>
            </a:lvl6pPr>
            <a:lvl7pPr marL="2730271" indent="0">
              <a:buNone/>
              <a:defRPr sz="900"/>
            </a:lvl7pPr>
            <a:lvl8pPr marL="3185311" indent="0">
              <a:buNone/>
              <a:defRPr sz="900"/>
            </a:lvl8pPr>
            <a:lvl9pPr marL="364036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DBAD3-394A-42CA-B872-A6591AB3323F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22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045" indent="0">
              <a:buNone/>
              <a:defRPr sz="2800"/>
            </a:lvl2pPr>
            <a:lvl3pPr marL="910082" indent="0">
              <a:buNone/>
              <a:defRPr sz="2400"/>
            </a:lvl3pPr>
            <a:lvl4pPr marL="1365139" indent="0">
              <a:buNone/>
              <a:defRPr sz="2000"/>
            </a:lvl4pPr>
            <a:lvl5pPr marL="1820182" indent="0">
              <a:buNone/>
              <a:defRPr sz="2000"/>
            </a:lvl5pPr>
            <a:lvl6pPr marL="2275246" indent="0">
              <a:buNone/>
              <a:defRPr sz="2000"/>
            </a:lvl6pPr>
            <a:lvl7pPr marL="2730271" indent="0">
              <a:buNone/>
              <a:defRPr sz="2000"/>
            </a:lvl7pPr>
            <a:lvl8pPr marL="3185311" indent="0">
              <a:buNone/>
              <a:defRPr sz="2000"/>
            </a:lvl8pPr>
            <a:lvl9pPr marL="364036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045" indent="0">
              <a:buNone/>
              <a:defRPr sz="1200"/>
            </a:lvl2pPr>
            <a:lvl3pPr marL="910082" indent="0">
              <a:buNone/>
              <a:defRPr sz="1000"/>
            </a:lvl3pPr>
            <a:lvl4pPr marL="1365139" indent="0">
              <a:buNone/>
              <a:defRPr sz="900"/>
            </a:lvl4pPr>
            <a:lvl5pPr marL="1820182" indent="0">
              <a:buNone/>
              <a:defRPr sz="900"/>
            </a:lvl5pPr>
            <a:lvl6pPr marL="2275246" indent="0">
              <a:buNone/>
              <a:defRPr sz="900"/>
            </a:lvl6pPr>
            <a:lvl7pPr marL="2730271" indent="0">
              <a:buNone/>
              <a:defRPr sz="900"/>
            </a:lvl7pPr>
            <a:lvl8pPr marL="3185311" indent="0">
              <a:buNone/>
              <a:defRPr sz="900"/>
            </a:lvl8pPr>
            <a:lvl9pPr marL="364036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A70BE-3D2E-445F-BFEE-EEE3C045843A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77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0FF4C-0A67-4671-B295-C762DE22D178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73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F38E4-1325-4434-A335-29AA75F7BF2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56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766774"/>
            <a:ext cx="9169400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7" y="5876952"/>
            <a:ext cx="1368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35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6" y="2984500"/>
            <a:ext cx="2082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8" y="188914"/>
            <a:ext cx="1368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71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9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0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0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1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52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02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53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03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D0596-6123-4F9B-92BE-4E0AD134DF8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33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D60A5-F05E-4825-87B9-BD43E4A7544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487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45" indent="0">
              <a:buNone/>
              <a:defRPr sz="2000" b="1"/>
            </a:lvl2pPr>
            <a:lvl3pPr marL="910082" indent="0">
              <a:buNone/>
              <a:defRPr sz="1800" b="1"/>
            </a:lvl3pPr>
            <a:lvl4pPr marL="1365139" indent="0">
              <a:buNone/>
              <a:defRPr sz="1600" b="1"/>
            </a:lvl4pPr>
            <a:lvl5pPr marL="1820182" indent="0">
              <a:buNone/>
              <a:defRPr sz="1600" b="1"/>
            </a:lvl5pPr>
            <a:lvl6pPr marL="2275246" indent="0">
              <a:buNone/>
              <a:defRPr sz="1600" b="1"/>
            </a:lvl6pPr>
            <a:lvl7pPr marL="2730271" indent="0">
              <a:buNone/>
              <a:defRPr sz="1600" b="1"/>
            </a:lvl7pPr>
            <a:lvl8pPr marL="3185311" indent="0">
              <a:buNone/>
              <a:defRPr sz="1600" b="1"/>
            </a:lvl8pPr>
            <a:lvl9pPr marL="364036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45" indent="0">
              <a:buNone/>
              <a:defRPr sz="2000" b="1"/>
            </a:lvl2pPr>
            <a:lvl3pPr marL="910082" indent="0">
              <a:buNone/>
              <a:defRPr sz="1800" b="1"/>
            </a:lvl3pPr>
            <a:lvl4pPr marL="1365139" indent="0">
              <a:buNone/>
              <a:defRPr sz="1600" b="1"/>
            </a:lvl4pPr>
            <a:lvl5pPr marL="1820182" indent="0">
              <a:buNone/>
              <a:defRPr sz="1600" b="1"/>
            </a:lvl5pPr>
            <a:lvl6pPr marL="2275246" indent="0">
              <a:buNone/>
              <a:defRPr sz="1600" b="1"/>
            </a:lvl6pPr>
            <a:lvl7pPr marL="2730271" indent="0">
              <a:buNone/>
              <a:defRPr sz="1600" b="1"/>
            </a:lvl7pPr>
            <a:lvl8pPr marL="3185311" indent="0">
              <a:buNone/>
              <a:defRPr sz="1600" b="1"/>
            </a:lvl8pPr>
            <a:lvl9pPr marL="364036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F6D2A-EC74-46F5-9338-09F367E0D89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891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6FCAC-101D-4EC3-B391-07B9E18D51F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705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BF632-2478-430D-AB84-90E30E9102C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260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4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8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045" indent="0">
              <a:buNone/>
              <a:defRPr sz="1200"/>
            </a:lvl2pPr>
            <a:lvl3pPr marL="910082" indent="0">
              <a:buNone/>
              <a:defRPr sz="1000"/>
            </a:lvl3pPr>
            <a:lvl4pPr marL="1365139" indent="0">
              <a:buNone/>
              <a:defRPr sz="900"/>
            </a:lvl4pPr>
            <a:lvl5pPr marL="1820182" indent="0">
              <a:buNone/>
              <a:defRPr sz="900"/>
            </a:lvl5pPr>
            <a:lvl6pPr marL="2275246" indent="0">
              <a:buNone/>
              <a:defRPr sz="900"/>
            </a:lvl6pPr>
            <a:lvl7pPr marL="2730271" indent="0">
              <a:buNone/>
              <a:defRPr sz="900"/>
            </a:lvl7pPr>
            <a:lvl8pPr marL="3185311" indent="0">
              <a:buNone/>
              <a:defRPr sz="900"/>
            </a:lvl8pPr>
            <a:lvl9pPr marL="364036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DBAD3-394A-42CA-B872-A6591AB332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88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045" indent="0">
              <a:buNone/>
              <a:defRPr sz="2800"/>
            </a:lvl2pPr>
            <a:lvl3pPr marL="910082" indent="0">
              <a:buNone/>
              <a:defRPr sz="2400"/>
            </a:lvl3pPr>
            <a:lvl4pPr marL="1365139" indent="0">
              <a:buNone/>
              <a:defRPr sz="2000"/>
            </a:lvl4pPr>
            <a:lvl5pPr marL="1820182" indent="0">
              <a:buNone/>
              <a:defRPr sz="2000"/>
            </a:lvl5pPr>
            <a:lvl6pPr marL="2275246" indent="0">
              <a:buNone/>
              <a:defRPr sz="2000"/>
            </a:lvl6pPr>
            <a:lvl7pPr marL="2730271" indent="0">
              <a:buNone/>
              <a:defRPr sz="2000"/>
            </a:lvl7pPr>
            <a:lvl8pPr marL="3185311" indent="0">
              <a:buNone/>
              <a:defRPr sz="2000"/>
            </a:lvl8pPr>
            <a:lvl9pPr marL="364036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045" indent="0">
              <a:buNone/>
              <a:defRPr sz="1200"/>
            </a:lvl2pPr>
            <a:lvl3pPr marL="910082" indent="0">
              <a:buNone/>
              <a:defRPr sz="1000"/>
            </a:lvl3pPr>
            <a:lvl4pPr marL="1365139" indent="0">
              <a:buNone/>
              <a:defRPr sz="900"/>
            </a:lvl4pPr>
            <a:lvl5pPr marL="1820182" indent="0">
              <a:buNone/>
              <a:defRPr sz="900"/>
            </a:lvl5pPr>
            <a:lvl6pPr marL="2275246" indent="0">
              <a:buNone/>
              <a:defRPr sz="900"/>
            </a:lvl6pPr>
            <a:lvl7pPr marL="2730271" indent="0">
              <a:buNone/>
              <a:defRPr sz="900"/>
            </a:lvl7pPr>
            <a:lvl8pPr marL="3185311" indent="0">
              <a:buNone/>
              <a:defRPr sz="900"/>
            </a:lvl8pPr>
            <a:lvl9pPr marL="364036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A70BE-3D2E-445F-BFEE-EEE3C045843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008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014" tIns="45507" rIns="91014" bIns="4550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16"/>
            <a:ext cx="8229600" cy="4525963"/>
          </a:xfrm>
          <a:prstGeom prst="rect">
            <a:avLst/>
          </a:prstGeom>
        </p:spPr>
        <p:txBody>
          <a:bodyPr vert="horz" lIns="91014" tIns="45507" rIns="91014" bIns="4550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vert="horz" lIns="91014" tIns="45507" rIns="91014" bIns="455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vert="horz" lIns="91014" tIns="45507" rIns="91014" bIns="455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43"/>
            <a:ext cx="2133600" cy="365125"/>
          </a:xfrm>
          <a:prstGeom prst="rect">
            <a:avLst/>
          </a:prstGeom>
        </p:spPr>
        <p:txBody>
          <a:bodyPr vert="horz" lIns="91014" tIns="45507" rIns="91014" bIns="455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9ACB4E-EBB6-4A8A-864F-CFE3BBC8128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147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  <p:sldLayoutId id="2147484134" r:id="rId13"/>
  </p:sldLayoutIdLst>
  <p:hf hdr="0" ftr="0" dt="0"/>
  <p:txStyles>
    <p:titleStyle>
      <a:lvl1pPr algn="ctr" defTabSz="9100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278" indent="-341278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446" indent="-284401" algn="l" defTabSz="9100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617" indent="-227524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661" indent="-227524" algn="l" defTabSz="9100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677" indent="-227524" algn="l" defTabSz="91008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751" indent="-227524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792" indent="-227524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2850" indent="-227524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7894" indent="-227524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45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082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139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182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246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271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311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367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014" tIns="45507" rIns="91014" bIns="4550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16"/>
            <a:ext cx="8229600" cy="4525963"/>
          </a:xfrm>
          <a:prstGeom prst="rect">
            <a:avLst/>
          </a:prstGeom>
        </p:spPr>
        <p:txBody>
          <a:bodyPr vert="horz" lIns="91014" tIns="45507" rIns="91014" bIns="4550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vert="horz" lIns="91014" tIns="45507" rIns="91014" bIns="455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vert="horz" lIns="91014" tIns="45507" rIns="91014" bIns="455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43"/>
            <a:ext cx="2133600" cy="365125"/>
          </a:xfrm>
          <a:prstGeom prst="rect">
            <a:avLst/>
          </a:prstGeom>
        </p:spPr>
        <p:txBody>
          <a:bodyPr vert="horz" lIns="91014" tIns="45507" rIns="91014" bIns="455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9ACB4E-EBB6-4A8A-864F-CFE3BBC8128C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7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  <p:sldLayoutId id="2147484378" r:id="rId12"/>
    <p:sldLayoutId id="2147484379" r:id="rId13"/>
  </p:sldLayoutIdLst>
  <p:hf hdr="0" ftr="0" dt="0"/>
  <p:txStyles>
    <p:titleStyle>
      <a:lvl1pPr algn="ctr" defTabSz="9100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278" indent="-341278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446" indent="-284401" algn="l" defTabSz="9100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617" indent="-227524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661" indent="-227524" algn="l" defTabSz="9100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677" indent="-227524" algn="l" defTabSz="91008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751" indent="-227524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792" indent="-227524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2850" indent="-227524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7894" indent="-227524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45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082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139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182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246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271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311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367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lib.mgsu.ru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io@mgsu.ru" TargetMode="External"/><Relationship Id="rId2" Type="http://schemas.openxmlformats.org/officeDocument/2006/relationships/hyperlink" Target="mailto:ric@mgsu.ru" TargetMode="Externa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>
            <a:extLst>
              <a:ext uri="{FF2B5EF4-FFF2-40B4-BE49-F238E27FC236}">
                <a16:creationId xmlns:a16="http://schemas.microsoft.com/office/drawing/2014/main" xmlns="" id="{D27597B4-383B-41CA-8F0A-71AEDFB21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68064"/>
            <a:ext cx="8892480" cy="10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14" tIns="45507" rIns="91014" bIns="455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Министерство науки и высшего образования Российской Федерации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НАЦИОНАЛЬНЫЙ ИССЛЕДОВАТЕЛЬСКИЙ МОСКОВСКИЙ ГОСУДАРСТВЕННЫЙ СТРОИТЕЛЬНЫЙ УНИВЕРСИТЕТ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Кафедра менеджмента и инноваций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556792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МЕНЕДЖМЕНТ.</a:t>
            </a:r>
            <a:r>
              <a:rPr lang="en-US" sz="28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ФИНАНСОВЫЙ 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МЕНЕДЖМЕНТ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 ПРЕДПРИЯТИЯХ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ИНВЕСТИЦИОННО-СТРОИТЕЛЬНОЙ </a:t>
            </a: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СФЕРЫ</a:t>
            </a:r>
            <a:endParaRPr lang="ru-RU" sz="2400" b="1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1478" y="5589239"/>
            <a:ext cx="3497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</a:rPr>
              <a:t>© ФГБОУ ВО «НИУ МГСУ», 2020</a:t>
            </a:r>
          </a:p>
          <a:p>
            <a:endParaRPr lang="en-US" sz="1600" dirty="0" smtClean="0">
              <a:solidFill>
                <a:prstClr val="white"/>
              </a:solidFill>
            </a:endParaRPr>
          </a:p>
          <a:p>
            <a:r>
              <a:rPr lang="en-US" sz="1600" dirty="0" smtClean="0">
                <a:solidFill>
                  <a:prstClr val="white"/>
                </a:solidFill>
              </a:rPr>
              <a:t>ISBN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39552" y="3645024"/>
            <a:ext cx="8169763" cy="9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14" tIns="45507" rIns="91014" bIns="4550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Учебное наглядное пособие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по направлению подготовки 38.04.02 Менеджмент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1F497D">
                  <a:lumMod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6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5E3B76-EE92-4C18-A8D9-F02D994F109A}"/>
              </a:ext>
            </a:extLst>
          </p:cNvPr>
          <p:cNvSpPr txBox="1"/>
          <p:nvPr/>
        </p:nvSpPr>
        <p:spPr>
          <a:xfrm>
            <a:off x="113556" y="692696"/>
            <a:ext cx="2088232" cy="522790"/>
          </a:xfrm>
          <a:prstGeom prst="rect">
            <a:avLst/>
          </a:prstGeom>
          <a:noFill/>
        </p:spPr>
        <p:txBody>
          <a:bodyPr wrap="square" lIns="91014" tIns="45507" rIns="91014" bIns="45507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УДК 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62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/>
              <a:t>ББК </a:t>
            </a:r>
            <a:r>
              <a:rPr lang="ru-RU" sz="1400" dirty="0" smtClean="0"/>
              <a:t>38</a:t>
            </a:r>
            <a:endParaRPr lang="ru-RU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EA44D7-C5D9-4527-90A7-06258C5D8A27}"/>
              </a:ext>
            </a:extLst>
          </p:cNvPr>
          <p:cNvSpPr txBox="1"/>
          <p:nvPr/>
        </p:nvSpPr>
        <p:spPr>
          <a:xfrm>
            <a:off x="903860" y="1791447"/>
            <a:ext cx="7772596" cy="3815999"/>
          </a:xfrm>
          <a:prstGeom prst="rect">
            <a:avLst/>
          </a:prstGeom>
          <a:noFill/>
        </p:spPr>
        <p:txBody>
          <a:bodyPr wrap="square" lIns="91014" tIns="45507" rIns="91014" bIns="45507" rtlCol="0">
            <a:spAutoFit/>
          </a:bodyPr>
          <a:lstStyle/>
          <a:p>
            <a:pPr indent="358775" algn="just"/>
            <a:r>
              <a:rPr lang="ru-RU" sz="1600" b="1" dirty="0" smtClean="0"/>
              <a:t>Менеджмент</a:t>
            </a:r>
            <a:r>
              <a:rPr lang="ru-RU" sz="1600" b="1" dirty="0"/>
              <a:t>. </a:t>
            </a:r>
            <a:r>
              <a:rPr lang="ru-RU" sz="1600" b="1" dirty="0" smtClean="0"/>
              <a:t>Финансовый менеджмент на предприятиях инвестиционно-строительной </a:t>
            </a:r>
            <a:r>
              <a:rPr lang="ru-RU" sz="1600" b="1" dirty="0"/>
              <a:t>с</a:t>
            </a:r>
            <a:r>
              <a:rPr lang="ru-RU" sz="1600" b="1" dirty="0" smtClean="0"/>
              <a:t>феры</a:t>
            </a:r>
            <a:r>
              <a:rPr lang="ru-RU" sz="1600" dirty="0" smtClean="0"/>
              <a:t> </a:t>
            </a:r>
            <a:r>
              <a:rPr lang="en-US" sz="1600" dirty="0" smtClean="0"/>
              <a:t>[</a:t>
            </a:r>
            <a:r>
              <a:rPr lang="ru-RU" sz="1600" dirty="0"/>
              <a:t>Электронный ресурс</a:t>
            </a:r>
            <a:r>
              <a:rPr lang="ru-RU" sz="1600" dirty="0" smtClean="0"/>
              <a:t>] : </a:t>
            </a:r>
            <a:r>
              <a:rPr lang="ru-RU" sz="1600" dirty="0"/>
              <a:t>учебно-наглядное пособие по направлению подготовки 38.04.02 </a:t>
            </a:r>
            <a:r>
              <a:rPr lang="ru-RU" sz="1600" dirty="0" smtClean="0"/>
              <a:t>Менеджмент / </a:t>
            </a:r>
            <a:r>
              <a:rPr lang="en-US" sz="1600" dirty="0" smtClean="0"/>
              <a:t>[</a:t>
            </a:r>
            <a:r>
              <a:rPr lang="ru-RU" sz="1600" dirty="0" smtClean="0"/>
              <a:t>сост.: Т.Н. Кисель </a:t>
            </a:r>
            <a:r>
              <a:rPr lang="ru-RU" sz="1600" dirty="0"/>
              <a:t>и </a:t>
            </a:r>
            <a:r>
              <a:rPr lang="ru-RU" sz="1600" dirty="0" smtClean="0"/>
              <a:t>др.</a:t>
            </a:r>
            <a:r>
              <a:rPr lang="en-US" sz="1600" dirty="0" smtClean="0"/>
              <a:t>]</a:t>
            </a:r>
            <a:r>
              <a:rPr lang="ru-RU" sz="1600" dirty="0" smtClean="0"/>
              <a:t> ; </a:t>
            </a:r>
            <a:r>
              <a:rPr lang="ru-RU" sz="1600" dirty="0"/>
              <a:t>Министерство науки и высшего образования Российской Федерации, Национальный исследовательский </a:t>
            </a:r>
            <a:r>
              <a:rPr lang="ru-RU" sz="1600" dirty="0" smtClean="0"/>
              <a:t>Московский государственный </a:t>
            </a:r>
            <a:r>
              <a:rPr lang="ru-RU" sz="1600" dirty="0"/>
              <a:t>строительный университет, кафедра </a:t>
            </a:r>
            <a:r>
              <a:rPr lang="ru-RU" sz="1600" dirty="0" smtClean="0"/>
              <a:t>менеджмента и инноваций. — </a:t>
            </a:r>
            <a:r>
              <a:rPr lang="ru-RU" sz="1600" dirty="0"/>
              <a:t>Электрон. дан. и прогр. (__Мб) </a:t>
            </a:r>
            <a:r>
              <a:rPr lang="ru-RU" sz="1600" dirty="0" smtClean="0"/>
              <a:t>— Москва : </a:t>
            </a:r>
            <a:r>
              <a:rPr lang="ru-RU" sz="1600" dirty="0"/>
              <a:t>Издательство </a:t>
            </a:r>
            <a:r>
              <a:rPr lang="ru-RU" sz="1600" dirty="0" smtClean="0"/>
              <a:t>МИСИ – МГСУ</a:t>
            </a:r>
            <a:r>
              <a:rPr lang="ru-RU" sz="1600" dirty="0"/>
              <a:t>, 2020. </a:t>
            </a:r>
            <a:r>
              <a:rPr lang="ru-RU" sz="1600" dirty="0" smtClean="0"/>
              <a:t>— </a:t>
            </a:r>
            <a:r>
              <a:rPr lang="ru-RU" sz="1600" dirty="0"/>
              <a:t>Режим </a:t>
            </a:r>
            <a:r>
              <a:rPr lang="ru-RU" sz="1600" dirty="0" smtClean="0"/>
              <a:t>доступа : </a:t>
            </a:r>
            <a:r>
              <a:rPr lang="en-US" sz="1600" dirty="0">
                <a:hlinkClick r:id="rId2"/>
              </a:rPr>
              <a:t>http://lib.mgsu.ru</a:t>
            </a:r>
            <a:r>
              <a:rPr lang="en-US" sz="1600" dirty="0" smtClean="0">
                <a:hlinkClick r:id="rId2"/>
              </a:rPr>
              <a:t>/</a:t>
            </a:r>
            <a:r>
              <a:rPr lang="ru-RU" sz="1600" dirty="0" smtClean="0"/>
              <a:t> —</a:t>
            </a:r>
            <a:r>
              <a:rPr lang="en-US" sz="1600" dirty="0" smtClean="0"/>
              <a:t> </a:t>
            </a:r>
            <a:r>
              <a:rPr lang="ru-RU" sz="1600" dirty="0"/>
              <a:t>Загл. </a:t>
            </a:r>
            <a:r>
              <a:rPr lang="ru-RU" sz="1600" dirty="0" smtClean="0"/>
              <a:t>с </a:t>
            </a:r>
            <a:r>
              <a:rPr lang="ru-RU" sz="1600" dirty="0"/>
              <a:t>титул. экрана.</a:t>
            </a:r>
          </a:p>
          <a:p>
            <a:pPr indent="360363"/>
            <a:r>
              <a:rPr lang="en-US" sz="1600" dirty="0" smtClean="0"/>
              <a:t>ISBN </a:t>
            </a:r>
            <a:r>
              <a:rPr lang="en-US" sz="1600" dirty="0"/>
              <a:t>978-5-7264-</a:t>
            </a:r>
            <a:r>
              <a:rPr lang="en-US" dirty="0"/>
              <a:t>(</a:t>
            </a:r>
            <a:r>
              <a:rPr lang="ru-RU" sz="1400" dirty="0"/>
              <a:t>сетевое</a:t>
            </a:r>
            <a:r>
              <a:rPr lang="ru-RU" dirty="0"/>
              <a:t>)</a:t>
            </a:r>
          </a:p>
          <a:p>
            <a:pPr indent="360363"/>
            <a:r>
              <a:rPr lang="en-US" sz="1600" dirty="0"/>
              <a:t>ISBN 978-5-7264-(</a:t>
            </a:r>
            <a:r>
              <a:rPr lang="ru-RU" sz="1400" dirty="0"/>
              <a:t>локальное</a:t>
            </a:r>
            <a:r>
              <a:rPr lang="ru-RU" sz="1600" dirty="0"/>
              <a:t>)</a:t>
            </a:r>
          </a:p>
          <a:p>
            <a:endParaRPr lang="ru-RU" sz="1600" dirty="0"/>
          </a:p>
          <a:p>
            <a:pPr indent="360363" algn="just"/>
            <a:r>
              <a:rPr lang="ru-RU" sz="1400" dirty="0" smtClean="0"/>
              <a:t>Даны </a:t>
            </a:r>
            <a:r>
              <a:rPr lang="ru-RU" sz="1400" dirty="0"/>
              <a:t>общие сведения </a:t>
            </a:r>
            <a:r>
              <a:rPr lang="en-US" sz="1400" dirty="0"/>
              <a:t> </a:t>
            </a:r>
            <a:r>
              <a:rPr lang="ru-RU" sz="1400" dirty="0"/>
              <a:t>о целевой направленности дисциплин магистерской программы «Финансовый менеджмент на предприятиях инвестиционно-строительной сферы</a:t>
            </a:r>
            <a:r>
              <a:rPr lang="ru-RU" sz="1400" dirty="0" smtClean="0"/>
              <a:t>».</a:t>
            </a:r>
          </a:p>
          <a:p>
            <a:pPr indent="360363" algn="just"/>
            <a:r>
              <a:rPr lang="ru-RU" sz="1400" dirty="0" smtClean="0"/>
              <a:t>Для обучающихся магистратуры по направлению подготовки 38.04.02 Менеджмент.</a:t>
            </a:r>
            <a:endParaRPr lang="ru-RU" sz="1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5BD478B-0320-4517-808A-7BEBEA816EA7}"/>
              </a:ext>
            </a:extLst>
          </p:cNvPr>
          <p:cNvSpPr/>
          <p:nvPr/>
        </p:nvSpPr>
        <p:spPr>
          <a:xfrm>
            <a:off x="251520" y="5490408"/>
            <a:ext cx="8352928" cy="307346"/>
          </a:xfrm>
          <a:prstGeom prst="rect">
            <a:avLst/>
          </a:prstGeom>
        </p:spPr>
        <p:txBody>
          <a:bodyPr wrap="square" lIns="91014" tIns="45507" rIns="91014" bIns="45507">
            <a:spAutoFit/>
          </a:bodyPr>
          <a:lstStyle/>
          <a:p>
            <a:pPr algn="ctr"/>
            <a:r>
              <a:rPr lang="ru-RU" sz="1400" i="1" dirty="0" smtClean="0"/>
              <a:t>Учебное наглядное </a:t>
            </a:r>
            <a:r>
              <a:rPr lang="ru-RU" sz="1400" i="1" dirty="0"/>
              <a:t>электронное издание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33B5EE9-1FDB-476C-8751-9CDDF1119684}"/>
              </a:ext>
            </a:extLst>
          </p:cNvPr>
          <p:cNvSpPr/>
          <p:nvPr/>
        </p:nvSpPr>
        <p:spPr>
          <a:xfrm>
            <a:off x="5940152" y="6118581"/>
            <a:ext cx="2906923" cy="307346"/>
          </a:xfrm>
          <a:prstGeom prst="rect">
            <a:avLst/>
          </a:prstGeom>
        </p:spPr>
        <p:txBody>
          <a:bodyPr wrap="none" lIns="91014" tIns="45507" rIns="91014" bIns="45507">
            <a:spAutoFit/>
          </a:bodyPr>
          <a:lstStyle/>
          <a:p>
            <a:r>
              <a:rPr lang="ru-RU" sz="1400" dirty="0"/>
              <a:t>© </a:t>
            </a:r>
            <a:r>
              <a:rPr lang="ru-RU" sz="1400" dirty="0" smtClean="0"/>
              <a:t>ФГБОУ ВО «НИУ МГСУ», 2020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50784" y="1815993"/>
            <a:ext cx="906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М50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623590"/>
            <a:ext cx="7329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Составители: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600" dirty="0"/>
              <a:t>Т.Н</a:t>
            </a:r>
            <a:r>
              <a:rPr lang="ru-RU" sz="1600" dirty="0" smtClean="0"/>
              <a:t>. Кисель, </a:t>
            </a:r>
            <a:r>
              <a:rPr lang="ru-RU" sz="1600" dirty="0"/>
              <a:t>Н.Н</a:t>
            </a:r>
            <a:r>
              <a:rPr lang="ru-RU" sz="1600" dirty="0" smtClean="0"/>
              <a:t>. Таскаева, </a:t>
            </a:r>
            <a:r>
              <a:rPr lang="ru-RU" sz="1600" dirty="0"/>
              <a:t>Н.М</a:t>
            </a:r>
            <a:r>
              <a:rPr lang="ru-RU" sz="1600" dirty="0" smtClean="0"/>
              <a:t>. Фоменко, </a:t>
            </a:r>
            <a:r>
              <a:rPr lang="ru-RU" sz="1600" dirty="0"/>
              <a:t>Е.М</a:t>
            </a:r>
            <a:r>
              <a:rPr lang="ru-RU" sz="1600" dirty="0" smtClean="0"/>
              <a:t>. Акимова, </a:t>
            </a:r>
            <a:br>
              <a:rPr lang="ru-RU" sz="1600" dirty="0" smtClean="0"/>
            </a:br>
            <a:r>
              <a:rPr lang="ru-RU" sz="1600" dirty="0" smtClean="0"/>
              <a:t>Н.А. Солопова, </a:t>
            </a:r>
            <a:r>
              <a:rPr lang="ru-RU" sz="1600" dirty="0"/>
              <a:t>И.В</a:t>
            </a:r>
            <a:r>
              <a:rPr lang="ru-RU" sz="1600" dirty="0" smtClean="0"/>
              <a:t>. Каракозова, </a:t>
            </a:r>
            <a:r>
              <a:rPr lang="ru-RU" sz="1600" dirty="0"/>
              <a:t>Н.Г</a:t>
            </a:r>
            <a:r>
              <a:rPr lang="ru-RU" sz="1600" dirty="0" smtClean="0"/>
              <a:t>. </a:t>
            </a:r>
            <a:r>
              <a:rPr lang="ru-RU" sz="1600" dirty="0" err="1" smtClean="0"/>
              <a:t>Верстина</a:t>
            </a:r>
            <a:r>
              <a:rPr lang="ru-RU" sz="1600" dirty="0" smtClean="0"/>
              <a:t>, </a:t>
            </a:r>
            <a:r>
              <a:rPr lang="ru-RU" sz="1600" dirty="0"/>
              <a:t>Н.В</a:t>
            </a:r>
            <a:r>
              <a:rPr lang="ru-RU" sz="1600" dirty="0" smtClean="0"/>
              <a:t>. Сергиевская, </a:t>
            </a:r>
            <a:br>
              <a:rPr lang="ru-RU" sz="1600" dirty="0" smtClean="0"/>
            </a:br>
            <a:r>
              <a:rPr lang="ru-RU" sz="1600" dirty="0" smtClean="0"/>
              <a:t>М.С. Пантелеева, </a:t>
            </a:r>
            <a:r>
              <a:rPr lang="ru-RU" sz="1600" dirty="0"/>
              <a:t>Т.С</a:t>
            </a:r>
            <a:r>
              <a:rPr lang="ru-RU" sz="1600" dirty="0" smtClean="0"/>
              <a:t>. Мещерякова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467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FC3F8E-EAAB-4E58-BCFD-255192D79D7C}"/>
              </a:ext>
            </a:extLst>
          </p:cNvPr>
          <p:cNvSpPr txBox="1"/>
          <p:nvPr/>
        </p:nvSpPr>
        <p:spPr>
          <a:xfrm>
            <a:off x="827584" y="1844869"/>
            <a:ext cx="7848872" cy="4523885"/>
          </a:xfrm>
          <a:prstGeom prst="rect">
            <a:avLst/>
          </a:prstGeom>
          <a:noFill/>
        </p:spPr>
        <p:txBody>
          <a:bodyPr wrap="square" lIns="91014" tIns="45507" rIns="91014" bIns="45507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Редактор </a:t>
            </a:r>
            <a:r>
              <a:rPr lang="ru-RU" sz="1600" i="1" dirty="0">
                <a:solidFill>
                  <a:prstClr val="black"/>
                </a:solidFill>
              </a:rPr>
              <a:t>И.О. Фамилия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Корректор </a:t>
            </a:r>
            <a:r>
              <a:rPr lang="ru-RU" sz="1600" i="1" dirty="0">
                <a:solidFill>
                  <a:prstClr val="black"/>
                </a:solidFill>
              </a:rPr>
              <a:t>И.О. Фамилия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Верстка и дизайн титульного экрана </a:t>
            </a:r>
            <a:r>
              <a:rPr lang="ru-RU" sz="1600" i="1" dirty="0">
                <a:solidFill>
                  <a:prstClr val="black"/>
                </a:solidFill>
              </a:rPr>
              <a:t>И.О. Фамилия</a:t>
            </a:r>
          </a:p>
          <a:p>
            <a:pPr algn="ctr"/>
            <a:endParaRPr lang="ru-RU" sz="1600" dirty="0">
              <a:solidFill>
                <a:prstClr val="black"/>
              </a:solidFill>
            </a:endParaRPr>
          </a:p>
          <a:p>
            <a:pPr algn="ctr"/>
            <a:r>
              <a:rPr lang="ru-RU" sz="1600" i="1" dirty="0">
                <a:solidFill>
                  <a:prstClr val="black"/>
                </a:solidFill>
              </a:rPr>
              <a:t>Для создания электронного издания использовано: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</a:rPr>
              <a:t>Microsoft </a:t>
            </a:r>
            <a:r>
              <a:rPr lang="en-US" sz="1600" dirty="0" smtClean="0">
                <a:solidFill>
                  <a:prstClr val="black"/>
                </a:solidFill>
              </a:rPr>
              <a:t>PowerPoint 2010</a:t>
            </a:r>
            <a:endParaRPr lang="en-US" sz="1600" dirty="0">
              <a:solidFill>
                <a:prstClr val="black"/>
              </a:solidFill>
            </a:endParaRPr>
          </a:p>
          <a:p>
            <a:pPr algn="ctr"/>
            <a:endParaRPr lang="en-US" sz="1600" dirty="0">
              <a:solidFill>
                <a:prstClr val="black"/>
              </a:solidFill>
            </a:endParaRP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Подписано к использованию _._.20_ г. Объем данных __Мб.</a:t>
            </a:r>
          </a:p>
          <a:p>
            <a:endParaRPr lang="ru-RU" sz="1600" dirty="0">
              <a:solidFill>
                <a:prstClr val="black"/>
              </a:solidFill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Федеральное государственное бюджетное образовательное учреждение </a:t>
            </a:r>
            <a:endParaRPr lang="en-US" sz="1400" dirty="0">
              <a:solidFill>
                <a:prstClr val="black"/>
              </a:solidFill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высшего образования </a:t>
            </a:r>
            <a:endParaRPr lang="en-US" sz="1400" dirty="0">
              <a:solidFill>
                <a:prstClr val="black"/>
              </a:solidFill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«Национальный исследовательский </a:t>
            </a:r>
            <a:endParaRPr lang="en-US" sz="1400" dirty="0">
              <a:solidFill>
                <a:prstClr val="black"/>
              </a:solidFill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Московский государственный строительный университет».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129337, Москва, Ярославское ш., 26</a:t>
            </a:r>
          </a:p>
          <a:p>
            <a:endParaRPr lang="ru-RU" sz="1600" dirty="0">
              <a:solidFill>
                <a:prstClr val="black"/>
              </a:solidFill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Издательство МИСИ – МГСУ.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Тел.: (495) 287-49-14, вн. </a:t>
            </a:r>
            <a:r>
              <a:rPr lang="ru-RU" sz="1400" dirty="0" smtClean="0">
                <a:solidFill>
                  <a:prstClr val="black"/>
                </a:solidFill>
              </a:rPr>
              <a:t>1</a:t>
            </a:r>
            <a:r>
              <a:rPr lang="en-US" sz="1400" dirty="0" smtClean="0">
                <a:solidFill>
                  <a:prstClr val="black"/>
                </a:solidFill>
              </a:rPr>
              <a:t>4-23</a:t>
            </a:r>
            <a:r>
              <a:rPr lang="ru-RU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 smtClean="0">
                <a:solidFill>
                  <a:prstClr val="black"/>
                </a:solidFill>
              </a:rPr>
              <a:t>(499) 183-91-90, </a:t>
            </a:r>
            <a:r>
              <a:rPr lang="ru-RU" sz="1400" dirty="0" smtClean="0">
                <a:solidFill>
                  <a:prstClr val="black"/>
                </a:solidFill>
              </a:rPr>
              <a:t>(499</a:t>
            </a:r>
            <a:r>
              <a:rPr lang="ru-RU" sz="1400" dirty="0">
                <a:solidFill>
                  <a:prstClr val="black"/>
                </a:solidFill>
              </a:rPr>
              <a:t>) 183-97-95</a:t>
            </a:r>
            <a:r>
              <a:rPr lang="en-US" sz="1400" dirty="0">
                <a:solidFill>
                  <a:prstClr val="black"/>
                </a:solidFill>
              </a:rPr>
              <a:t>.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E-mail: </a:t>
            </a:r>
            <a:r>
              <a:rPr lang="en-US" sz="1400" dirty="0">
                <a:solidFill>
                  <a:prstClr val="black"/>
                </a:solidFill>
                <a:hlinkClick r:id="rId2"/>
              </a:rPr>
              <a:t>ric@mgsu.ru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>
                <a:solidFill>
                  <a:prstClr val="black"/>
                </a:solidFill>
                <a:hlinkClick r:id="rId3"/>
              </a:rPr>
              <a:t>rio@mgsu.ru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  <a:p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d6f1a242b24fda9b5ae85096a62a90c7c264f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18523</TotalTime>
  <Words>297</Words>
  <Application>Microsoft Office PowerPoint</Application>
  <PresentationFormat>Экран (4:3)</PresentationFormat>
  <Paragraphs>44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5_Тема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 Александровна Безуглова</dc:creator>
  <cp:lastModifiedBy>osp6</cp:lastModifiedBy>
  <cp:revision>1448</cp:revision>
  <cp:lastPrinted>2018-10-02T08:53:00Z</cp:lastPrinted>
  <dcterms:created xsi:type="dcterms:W3CDTF">2013-12-13T09:30:33Z</dcterms:created>
  <dcterms:modified xsi:type="dcterms:W3CDTF">2020-09-30T10:25:27Z</dcterms:modified>
</cp:coreProperties>
</file>